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66" r:id="rId3"/>
    <p:sldId id="257" r:id="rId4"/>
    <p:sldId id="267" r:id="rId5"/>
    <p:sldId id="277" r:id="rId6"/>
    <p:sldId id="261" r:id="rId7"/>
    <p:sldId id="264" r:id="rId8"/>
    <p:sldId id="272" r:id="rId9"/>
    <p:sldId id="270" r:id="rId10"/>
    <p:sldId id="274" r:id="rId11"/>
    <p:sldId id="275" r:id="rId12"/>
    <p:sldId id="278" r:id="rId13"/>
    <p:sldId id="265" r:id="rId14"/>
    <p:sldId id="271" r:id="rId15"/>
  </p:sldIdLst>
  <p:sldSz cx="9144000" cy="6858000" type="overhead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E6"/>
    <a:srgbClr val="37CB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1"/>
    <p:restoredTop sz="94692"/>
  </p:normalViewPr>
  <p:slideViewPr>
    <p:cSldViewPr snapToGrid="0" snapToObjects="1">
      <p:cViewPr varScale="1">
        <p:scale>
          <a:sx n="73" d="100"/>
          <a:sy n="73" d="100"/>
        </p:scale>
        <p:origin x="-9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A60BAE-384A-4388-8CA6-8E4200A9C06C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D3EF5A-995A-45DC-AF75-73146DABFD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7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EF5A-995A-45DC-AF75-73146DABFD3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15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EF5A-995A-45DC-AF75-73146DABFD3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39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EF5A-995A-45DC-AF75-73146DABFD3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63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304" indent="-28489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736" indent="-22791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8565" indent="-22791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5977" indent="-22791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1805" indent="-227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67633" indent="-227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3462" indent="-227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9290" indent="-227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C4C702D-730C-4974-9191-3F71DE79F8A0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EF5A-995A-45DC-AF75-73146DABFD3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72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EF5A-995A-45DC-AF75-73146DABFD3F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7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472B-DB32-46D4-8DED-326D10D55E7A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8AFB-31F5-4515-B60C-7C40968AD1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463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04C3-B518-4600-8845-E60CA9EF40B0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1E7B-155B-43DB-901B-B5C22F1397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1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5665-CB0B-46AB-B348-09C4FC78051E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173B-BBBE-431E-B49B-C0E6C02757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31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EB55-F39C-4232-8624-1C9F7068B8AC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AB02-089D-415F-BDF7-29C0DC079C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83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A624-ECF6-42B8-8CB9-49A5E30F8077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4ABB5-1F37-49DC-A4E8-29B26AC3D0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C703-BC5D-4535-BC95-D33033B04CED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7F6CD-C2B9-48A5-95EE-F78CF8997D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8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D877-9B7F-49C5-A7D5-C2432E58076A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BD6C-883A-4FBA-B422-D0B5DFA59E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13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0A99-944F-4AE8-ADCE-2E28450BC89C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E47AD-BDA8-4C4A-9FAD-7063DDEB40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8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1C9A-9FD5-469B-8A29-817F8D701250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CDC42-6BC2-4C4A-B990-C28826D400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53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A94B-FF49-4E7B-B3BC-FD2D41FCC4B0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809D6-A47B-4B05-AE0B-D7C43C2F3D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726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E919-6101-48F0-AE1F-D7C55D8BC9EB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5941-5F6E-419C-BB09-9D0F5707D5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51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BC05A-E501-485A-9249-2063394EBEC8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4934A89-1685-4B79-9CF7-3F52D6BEC7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486" y="4939655"/>
            <a:ext cx="625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C0000"/>
                </a:solidFill>
              </a:rPr>
              <a:t>‘</a:t>
            </a:r>
            <a:r>
              <a:rPr lang="en-GB" sz="2800" b="1" dirty="0" err="1" smtClean="0">
                <a:solidFill>
                  <a:srgbClr val="CC0000"/>
                </a:solidFill>
              </a:rPr>
              <a:t>RIICHer</a:t>
            </a:r>
            <a:r>
              <a:rPr lang="en-GB" sz="2800" b="1" dirty="0" smtClean="0">
                <a:solidFill>
                  <a:srgbClr val="CC0000"/>
                </a:solidFill>
              </a:rPr>
              <a:t> and Stronger Together’ </a:t>
            </a:r>
            <a:endParaRPr lang="en-GB" sz="2800" b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233" y="5115634"/>
            <a:ext cx="8057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C00000"/>
              </a:solidFill>
            </a:endParaRPr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ADSS </a:t>
            </a:r>
            <a:r>
              <a:rPr lang="en-GB" b="1" dirty="0" err="1" smtClean="0">
                <a:solidFill>
                  <a:srgbClr val="C00000"/>
                </a:solidFill>
              </a:rPr>
              <a:t>Cymru</a:t>
            </a:r>
            <a:r>
              <a:rPr lang="en-GB" b="1" dirty="0" smtClean="0">
                <a:solidFill>
                  <a:srgbClr val="C00000"/>
                </a:solidFill>
              </a:rPr>
              <a:t>  </a:t>
            </a:r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Spring Seminar </a:t>
            </a:r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21 March 2019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				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08485" y="383957"/>
            <a:ext cx="5557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srgbClr val="C00000"/>
                </a:solidFill>
              </a:rPr>
              <a:t>Jason </a:t>
            </a:r>
            <a:r>
              <a:rPr lang="en-GB" sz="2400" b="1" dirty="0" err="1" smtClean="0">
                <a:solidFill>
                  <a:srgbClr val="C00000"/>
                </a:solidFill>
              </a:rPr>
              <a:t>Lintern</a:t>
            </a:r>
            <a:endParaRPr lang="en-GB" sz="2400" b="1" dirty="0">
              <a:solidFill>
                <a:srgbClr val="C00000"/>
              </a:solidFill>
            </a:endParaRPr>
          </a:p>
          <a:p>
            <a:pPr lvl="0"/>
            <a:r>
              <a:rPr lang="en-GB" sz="2400" b="1" dirty="0" smtClean="0">
                <a:solidFill>
                  <a:srgbClr val="C00000"/>
                </a:solidFill>
              </a:rPr>
              <a:t>Technology </a:t>
            </a:r>
            <a:r>
              <a:rPr lang="en-GB" sz="2400" b="1" dirty="0">
                <a:solidFill>
                  <a:srgbClr val="C00000"/>
                </a:solidFill>
              </a:rPr>
              <a:t>&amp; Transformation </a:t>
            </a:r>
          </a:p>
          <a:p>
            <a:pPr lvl="0"/>
            <a:r>
              <a:rPr lang="en-GB" sz="2400" b="1" dirty="0">
                <a:solidFill>
                  <a:srgbClr val="C00000"/>
                </a:solidFill>
              </a:rPr>
              <a:t>Health &amp; Social Services </a:t>
            </a:r>
            <a:r>
              <a:rPr lang="en-GB" sz="2400" b="1" dirty="0" smtClean="0">
                <a:solidFill>
                  <a:srgbClr val="C00000"/>
                </a:solidFill>
              </a:rPr>
              <a:t>Group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ardrop 42"/>
          <p:cNvSpPr/>
          <p:nvPr/>
        </p:nvSpPr>
        <p:spPr>
          <a:xfrm rot="11316226" flipV="1">
            <a:off x="4295775" y="4841875"/>
            <a:ext cx="4581525" cy="1898650"/>
          </a:xfrm>
          <a:prstGeom prst="teardrop">
            <a:avLst>
              <a:gd name="adj" fmla="val 115395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ardrop 28"/>
          <p:cNvSpPr/>
          <p:nvPr/>
        </p:nvSpPr>
        <p:spPr>
          <a:xfrm flipH="1" flipV="1">
            <a:off x="4910138" y="2530475"/>
            <a:ext cx="4233862" cy="2236788"/>
          </a:xfrm>
          <a:prstGeom prst="teardrop">
            <a:avLst>
              <a:gd name="adj" fmla="val 102216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Teardrop 41"/>
          <p:cNvSpPr/>
          <p:nvPr/>
        </p:nvSpPr>
        <p:spPr>
          <a:xfrm rot="691577">
            <a:off x="-11113" y="3340100"/>
            <a:ext cx="3943351" cy="3179763"/>
          </a:xfrm>
          <a:prstGeom prst="teardrop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Teardrop 39"/>
          <p:cNvSpPr/>
          <p:nvPr/>
        </p:nvSpPr>
        <p:spPr>
          <a:xfrm rot="15551281" flipH="1">
            <a:off x="5271294" y="-543718"/>
            <a:ext cx="2552700" cy="3821112"/>
          </a:xfrm>
          <a:prstGeom prst="teardrop">
            <a:avLst>
              <a:gd name="adj" fmla="val 9520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>
                <a:gd name="adj" fmla="val 11059166"/>
              </a:avLst>
            </a:prstTxWarp>
          </a:bodyPr>
          <a:lstStyle/>
          <a:p>
            <a:pPr algn="ctr">
              <a:defRPr/>
            </a:pPr>
            <a:endParaRPr lang="en-GB"/>
          </a:p>
        </p:txBody>
      </p:sp>
      <p:sp>
        <p:nvSpPr>
          <p:cNvPr id="41" name="Teardrop 40"/>
          <p:cNvSpPr/>
          <p:nvPr/>
        </p:nvSpPr>
        <p:spPr>
          <a:xfrm flipV="1">
            <a:off x="30163" y="-7938"/>
            <a:ext cx="4405312" cy="3338513"/>
          </a:xfrm>
          <a:prstGeom prst="teardrop">
            <a:avLst>
              <a:gd name="adj" fmla="val 104591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/>
          </a:p>
        </p:txBody>
      </p:sp>
      <p:sp>
        <p:nvSpPr>
          <p:cNvPr id="2" name="Oval 1"/>
          <p:cNvSpPr/>
          <p:nvPr/>
        </p:nvSpPr>
        <p:spPr>
          <a:xfrm>
            <a:off x="5181600" y="4938713"/>
            <a:ext cx="2439988" cy="868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City and Growth     Deals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</a:rPr>
              <a:t>£££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92288" y="796925"/>
            <a:ext cx="2319337" cy="11350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Life 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  Sciences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   Hub Wales</a:t>
            </a:r>
          </a:p>
        </p:txBody>
      </p:sp>
      <p:sp>
        <p:nvSpPr>
          <p:cNvPr id="9" name="Oval 8"/>
          <p:cNvSpPr/>
          <p:nvPr/>
        </p:nvSpPr>
        <p:spPr>
          <a:xfrm>
            <a:off x="627063" y="5146675"/>
            <a:ext cx="1476375" cy="9763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Research Centres </a:t>
            </a:r>
          </a:p>
        </p:txBody>
      </p:sp>
      <p:sp>
        <p:nvSpPr>
          <p:cNvPr id="10" name="Oval 9"/>
          <p:cNvSpPr/>
          <p:nvPr/>
        </p:nvSpPr>
        <p:spPr>
          <a:xfrm>
            <a:off x="485775" y="3541713"/>
            <a:ext cx="1570038" cy="9350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Universities </a:t>
            </a:r>
          </a:p>
        </p:txBody>
      </p:sp>
      <p:sp>
        <p:nvSpPr>
          <p:cNvPr id="11" name="Oval 10"/>
          <p:cNvSpPr/>
          <p:nvPr/>
        </p:nvSpPr>
        <p:spPr>
          <a:xfrm>
            <a:off x="111125" y="890588"/>
            <a:ext cx="2070100" cy="1025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The Accelerate Programme</a:t>
            </a:r>
          </a:p>
        </p:txBody>
      </p:sp>
      <p:sp>
        <p:nvSpPr>
          <p:cNvPr id="12" name="Oval 11"/>
          <p:cNvSpPr/>
          <p:nvPr/>
        </p:nvSpPr>
        <p:spPr>
          <a:xfrm>
            <a:off x="4714875" y="1085850"/>
            <a:ext cx="955675" cy="12906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Inst. Of Health </a:t>
            </a:r>
            <a:r>
              <a:rPr lang="en-GB" sz="1200" b="1" dirty="0" err="1">
                <a:solidFill>
                  <a:schemeClr val="tx1"/>
                </a:solidFill>
              </a:rPr>
              <a:t>Impr’ment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43525" y="322263"/>
            <a:ext cx="1476375" cy="14097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Improve-</a:t>
            </a:r>
            <a:r>
              <a:rPr lang="en-GB" sz="1200" b="1" dirty="0" err="1">
                <a:solidFill>
                  <a:schemeClr val="tx2"/>
                </a:solidFill>
              </a:rPr>
              <a:t>ment</a:t>
            </a:r>
            <a:r>
              <a:rPr lang="en-GB" sz="1200" b="1" dirty="0">
                <a:solidFill>
                  <a:schemeClr val="tx2"/>
                </a:solidFill>
              </a:rPr>
              <a:t> Hubs and Leads 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00813" y="246063"/>
            <a:ext cx="1198562" cy="12906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QI Trained Staff</a:t>
            </a:r>
          </a:p>
        </p:txBody>
      </p:sp>
      <p:sp>
        <p:nvSpPr>
          <p:cNvPr id="18" name="Oval 17"/>
          <p:cNvSpPr/>
          <p:nvPr/>
        </p:nvSpPr>
        <p:spPr>
          <a:xfrm>
            <a:off x="6126163" y="2641600"/>
            <a:ext cx="1211262" cy="11128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NHS Trusts    </a:t>
            </a:r>
            <a:r>
              <a:rPr lang="en-GB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427538" y="4640263"/>
            <a:ext cx="966787" cy="12906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Core Funds £7bn + £2bn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</a:rPr>
              <a:t>£££</a:t>
            </a:r>
          </a:p>
          <a:p>
            <a:pPr algn="ctr">
              <a:defRPr/>
            </a:pP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81600" y="3713163"/>
            <a:ext cx="1363663" cy="927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Welsh </a:t>
            </a:r>
            <a:r>
              <a:rPr lang="en-GB" sz="1200" b="1" dirty="0" err="1">
                <a:solidFill>
                  <a:schemeClr val="tx2"/>
                </a:solidFill>
              </a:rPr>
              <a:t>Govt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03938" y="5576888"/>
            <a:ext cx="1489075" cy="1092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200" b="1" dirty="0" err="1">
                <a:solidFill>
                  <a:schemeClr val="tx2"/>
                </a:solidFill>
              </a:rPr>
              <a:t>Comp’n</a:t>
            </a:r>
            <a:r>
              <a:rPr lang="en-GB" sz="1200" b="1" dirty="0">
                <a:solidFill>
                  <a:schemeClr val="tx2"/>
                </a:solidFill>
              </a:rPr>
              <a:t>       Funds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   (WG/UKG/ HF/</a:t>
            </a:r>
            <a:r>
              <a:rPr lang="en-GB" sz="1200" b="1" dirty="0" err="1">
                <a:solidFill>
                  <a:schemeClr val="tx2"/>
                </a:solidFill>
              </a:rPr>
              <a:t>Nesta</a:t>
            </a:r>
            <a:r>
              <a:rPr lang="en-GB" sz="1200" b="1" dirty="0">
                <a:solidFill>
                  <a:schemeClr val="tx2"/>
                </a:solidFill>
              </a:rPr>
              <a:t>)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en-GB" sz="1200" b="1" dirty="0">
                <a:solidFill>
                  <a:srgbClr val="FF0000"/>
                </a:solidFill>
              </a:rPr>
              <a:t>£££</a:t>
            </a:r>
          </a:p>
          <a:p>
            <a:pPr algn="ctr">
              <a:defRPr/>
            </a:pP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91388" y="5286375"/>
            <a:ext cx="1303337" cy="10604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Research Funding </a:t>
            </a:r>
            <a:r>
              <a:rPr lang="en-GB" sz="1200" b="1" dirty="0">
                <a:solidFill>
                  <a:srgbClr val="FF0000"/>
                </a:solidFill>
              </a:rPr>
              <a:t>£££</a:t>
            </a:r>
          </a:p>
          <a:p>
            <a:pPr algn="ctr">
              <a:defRPr/>
            </a:pP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49650" y="2641600"/>
            <a:ext cx="1692275" cy="2036763"/>
          </a:xfrm>
          <a:prstGeom prst="ellipse">
            <a:avLst/>
          </a:prstGeom>
          <a:solidFill>
            <a:srgbClr val="FF0000"/>
          </a:solidFill>
          <a:ln w="1270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Research, Innovation &amp; Improvement </a:t>
            </a:r>
            <a:r>
              <a:rPr lang="en-GB" sz="1400" b="1" dirty="0" smtClean="0">
                <a:solidFill>
                  <a:schemeClr val="bg1"/>
                </a:solidFill>
              </a:rPr>
              <a:t>Coordination  </a:t>
            </a:r>
            <a:r>
              <a:rPr lang="en-GB" sz="1400" b="1" dirty="0">
                <a:solidFill>
                  <a:schemeClr val="bg1"/>
                </a:solidFill>
              </a:rPr>
              <a:t>Hubs</a:t>
            </a:r>
          </a:p>
        </p:txBody>
      </p:sp>
      <p:sp>
        <p:nvSpPr>
          <p:cNvPr id="31" name="Oval 30"/>
          <p:cNvSpPr/>
          <p:nvPr/>
        </p:nvSpPr>
        <p:spPr>
          <a:xfrm>
            <a:off x="5068888" y="5459413"/>
            <a:ext cx="1258887" cy="101441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err="1">
                <a:solidFill>
                  <a:schemeClr val="tx2"/>
                </a:solidFill>
              </a:rPr>
              <a:t>Transf’n</a:t>
            </a:r>
            <a:r>
              <a:rPr lang="en-GB" sz="1200" b="1" dirty="0">
                <a:solidFill>
                  <a:schemeClr val="tx2"/>
                </a:solidFill>
              </a:rPr>
              <a:t> Fund &amp; </a:t>
            </a:r>
            <a:r>
              <a:rPr lang="en-GB" sz="1200" b="1" dirty="0" err="1">
                <a:solidFill>
                  <a:schemeClr val="tx2"/>
                </a:solidFill>
              </a:rPr>
              <a:t>Prog</a:t>
            </a:r>
            <a:endParaRPr lang="en-GB" sz="12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</a:rPr>
              <a:t>£££</a:t>
            </a:r>
          </a:p>
        </p:txBody>
      </p:sp>
      <p:sp>
        <p:nvSpPr>
          <p:cNvPr id="34" name="Oval 33"/>
          <p:cNvSpPr/>
          <p:nvPr/>
        </p:nvSpPr>
        <p:spPr>
          <a:xfrm>
            <a:off x="1019175" y="266700"/>
            <a:ext cx="1498600" cy="9525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National Innovation Centres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93938" y="306388"/>
            <a:ext cx="1603375" cy="7635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Bevan Commission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42038" y="3541713"/>
            <a:ext cx="1130300" cy="1152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RPBs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5" name="Oval 44"/>
          <p:cNvSpPr/>
          <p:nvPr/>
        </p:nvSpPr>
        <p:spPr>
          <a:xfrm>
            <a:off x="30163" y="4291013"/>
            <a:ext cx="1816100" cy="10366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Health &amp; Care Research Wales </a:t>
            </a:r>
          </a:p>
        </p:txBody>
      </p:sp>
      <p:sp>
        <p:nvSpPr>
          <p:cNvPr id="46" name="Oval 45"/>
          <p:cNvSpPr/>
          <p:nvPr/>
        </p:nvSpPr>
        <p:spPr>
          <a:xfrm>
            <a:off x="5241925" y="2816225"/>
            <a:ext cx="1190625" cy="11255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UHBs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268" name="Text Placeholder 8"/>
          <p:cNvSpPr txBox="1">
            <a:spLocks/>
          </p:cNvSpPr>
          <p:nvPr/>
        </p:nvSpPr>
        <p:spPr bwMode="auto">
          <a:xfrm>
            <a:off x="65088" y="39688"/>
            <a:ext cx="16160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914400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1461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6033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605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177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749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n-US" altLang="en-US" sz="2000">
                <a:solidFill>
                  <a:schemeClr val="bg1"/>
                </a:solidFill>
                <a:cs typeface="Arial" charset="0"/>
              </a:rPr>
              <a:t>Innovation </a:t>
            </a:r>
          </a:p>
        </p:txBody>
      </p:sp>
      <p:sp>
        <p:nvSpPr>
          <p:cNvPr id="10269" name="Text Placeholder 8"/>
          <p:cNvSpPr txBox="1">
            <a:spLocks/>
          </p:cNvSpPr>
          <p:nvPr/>
        </p:nvSpPr>
        <p:spPr bwMode="auto">
          <a:xfrm>
            <a:off x="142875" y="6273800"/>
            <a:ext cx="1376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914400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1461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6033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605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177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749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n-US" altLang="en-US" sz="2000">
                <a:solidFill>
                  <a:schemeClr val="bg1"/>
                </a:solidFill>
                <a:cs typeface="Arial" charset="0"/>
              </a:rPr>
              <a:t>Research</a:t>
            </a:r>
          </a:p>
        </p:txBody>
      </p:sp>
      <p:sp>
        <p:nvSpPr>
          <p:cNvPr id="10270" name="Text Placeholder 8"/>
          <p:cNvSpPr txBox="1">
            <a:spLocks/>
          </p:cNvSpPr>
          <p:nvPr/>
        </p:nvSpPr>
        <p:spPr bwMode="auto">
          <a:xfrm>
            <a:off x="4121150" y="31750"/>
            <a:ext cx="16970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914400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1461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6033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605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177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749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n-US" altLang="en-US" sz="2000">
                <a:solidFill>
                  <a:schemeClr val="bg1"/>
                </a:solidFill>
                <a:cs typeface="Arial" charset="0"/>
              </a:rPr>
              <a:t>Improvement</a:t>
            </a:r>
          </a:p>
        </p:txBody>
      </p:sp>
      <p:sp>
        <p:nvSpPr>
          <p:cNvPr id="10271" name="Text Placeholder 8"/>
          <p:cNvSpPr txBox="1">
            <a:spLocks/>
          </p:cNvSpPr>
          <p:nvPr/>
        </p:nvSpPr>
        <p:spPr bwMode="auto">
          <a:xfrm>
            <a:off x="8021638" y="2320925"/>
            <a:ext cx="13287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914400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1461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6033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605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177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749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n-US" altLang="en-US" sz="2000">
                <a:solidFill>
                  <a:schemeClr val="bg1"/>
                </a:solidFill>
                <a:cs typeface="Arial" charset="0"/>
              </a:rPr>
              <a:t>Public Sector relations </a:t>
            </a:r>
          </a:p>
        </p:txBody>
      </p:sp>
      <p:sp>
        <p:nvSpPr>
          <p:cNvPr id="10272" name="Text Placeholder 8"/>
          <p:cNvSpPr txBox="1">
            <a:spLocks/>
          </p:cNvSpPr>
          <p:nvPr/>
        </p:nvSpPr>
        <p:spPr bwMode="auto">
          <a:xfrm>
            <a:off x="4498975" y="6278563"/>
            <a:ext cx="11350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914400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1461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6033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605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177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749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n-US" altLang="en-US" sz="2000">
                <a:solidFill>
                  <a:schemeClr val="bg1"/>
                </a:solidFill>
                <a:cs typeface="Arial" charset="0"/>
              </a:rPr>
              <a:t>Funding</a:t>
            </a:r>
          </a:p>
        </p:txBody>
      </p:sp>
      <p:sp>
        <p:nvSpPr>
          <p:cNvPr id="53" name="Oval 52"/>
          <p:cNvSpPr/>
          <p:nvPr/>
        </p:nvSpPr>
        <p:spPr>
          <a:xfrm>
            <a:off x="5568950" y="1371600"/>
            <a:ext cx="966788" cy="11588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PHW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66000" y="1074738"/>
            <a:ext cx="819150" cy="857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1000 Lives</a:t>
            </a:r>
          </a:p>
        </p:txBody>
      </p:sp>
      <p:sp>
        <p:nvSpPr>
          <p:cNvPr id="10275" name="Text Placeholder 8"/>
          <p:cNvSpPr txBox="1">
            <a:spLocks/>
          </p:cNvSpPr>
          <p:nvPr/>
        </p:nvSpPr>
        <p:spPr bwMode="auto">
          <a:xfrm>
            <a:off x="8304213" y="428625"/>
            <a:ext cx="808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914400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1461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6033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0605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177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7497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algn="r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endParaRPr lang="en-US" altLang="en-US" sz="800">
              <a:solidFill>
                <a:schemeClr val="bg1"/>
              </a:solidFill>
              <a:cs typeface="Arial" charset="0"/>
            </a:endParaRPr>
          </a:p>
          <a:p>
            <a:pPr marL="0" lvl="1" algn="r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endParaRPr lang="en-US" altLang="en-US" sz="800">
              <a:solidFill>
                <a:schemeClr val="bg1"/>
              </a:solidFill>
              <a:cs typeface="Arial" charset="0"/>
            </a:endParaRPr>
          </a:p>
          <a:p>
            <a:pPr marL="0" lvl="1" algn="r" eaLnBrk="1" hangingPunct="1">
              <a:spcBef>
                <a:spcPts val="625"/>
              </a:spcBef>
              <a:buClr>
                <a:schemeClr val="tx1"/>
              </a:buClr>
              <a:buSzPct val="80000"/>
              <a:buFont typeface="Arial" charset="0"/>
              <a:buNone/>
            </a:pPr>
            <a:endParaRPr lang="en-US" altLang="en-US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671638" y="3951288"/>
            <a:ext cx="1476375" cy="8953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SC R&amp;D Strategy Group</a:t>
            </a:r>
          </a:p>
        </p:txBody>
      </p:sp>
      <p:sp>
        <p:nvSpPr>
          <p:cNvPr id="60" name="Oval 59"/>
          <p:cNvSpPr/>
          <p:nvPr/>
        </p:nvSpPr>
        <p:spPr>
          <a:xfrm>
            <a:off x="1814513" y="5391150"/>
            <a:ext cx="1665287" cy="927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UHB Directors 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R&amp;D </a:t>
            </a:r>
          </a:p>
        </p:txBody>
      </p:sp>
      <p:sp>
        <p:nvSpPr>
          <p:cNvPr id="61" name="Oval 60"/>
          <p:cNvSpPr/>
          <p:nvPr/>
        </p:nvSpPr>
        <p:spPr>
          <a:xfrm>
            <a:off x="7058025" y="3262313"/>
            <a:ext cx="1127125" cy="12144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ADSS</a:t>
            </a:r>
            <a:r>
              <a:rPr lang="en-GB" sz="1200" b="1" dirty="0">
                <a:solidFill>
                  <a:srgbClr val="FF0000"/>
                </a:solidFill>
              </a:rPr>
              <a:t>22 </a:t>
            </a:r>
          </a:p>
        </p:txBody>
      </p:sp>
      <p:sp>
        <p:nvSpPr>
          <p:cNvPr id="62" name="Oval 61"/>
          <p:cNvSpPr/>
          <p:nvPr/>
        </p:nvSpPr>
        <p:spPr>
          <a:xfrm>
            <a:off x="7943850" y="3330575"/>
            <a:ext cx="1036638" cy="8461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SCW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02388" y="1349375"/>
            <a:ext cx="1082675" cy="9048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HTW</a:t>
            </a:r>
          </a:p>
        </p:txBody>
      </p:sp>
      <p:sp>
        <p:nvSpPr>
          <p:cNvPr id="48" name="Oval 47"/>
          <p:cNvSpPr/>
          <p:nvPr/>
        </p:nvSpPr>
        <p:spPr>
          <a:xfrm>
            <a:off x="792163" y="1582738"/>
            <a:ext cx="1765300" cy="9477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err="1">
                <a:solidFill>
                  <a:schemeClr val="tx1"/>
                </a:solidFill>
              </a:rPr>
              <a:t>AgorIP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Oval 48"/>
          <p:cNvSpPr/>
          <p:nvPr/>
        </p:nvSpPr>
        <p:spPr>
          <a:xfrm>
            <a:off x="2197100" y="1677988"/>
            <a:ext cx="2230438" cy="1138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Innovation Network for Health and Social Care in Wales</a:t>
            </a:r>
          </a:p>
        </p:txBody>
      </p:sp>
      <p:sp>
        <p:nvSpPr>
          <p:cNvPr id="50" name="Oval 49"/>
          <p:cNvSpPr/>
          <p:nvPr/>
        </p:nvSpPr>
        <p:spPr>
          <a:xfrm>
            <a:off x="2192338" y="3024188"/>
            <a:ext cx="1573212" cy="927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R&amp;I Strategic Partnership Groups</a:t>
            </a:r>
          </a:p>
        </p:txBody>
      </p:sp>
      <p:sp>
        <p:nvSpPr>
          <p:cNvPr id="51" name="Oval 50"/>
          <p:cNvSpPr/>
          <p:nvPr/>
        </p:nvSpPr>
        <p:spPr>
          <a:xfrm>
            <a:off x="806450" y="2254250"/>
            <a:ext cx="2081213" cy="946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UHB 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Innovation Hubs </a:t>
            </a:r>
          </a:p>
        </p:txBody>
      </p:sp>
      <p:sp>
        <p:nvSpPr>
          <p:cNvPr id="52" name="Oval 51"/>
          <p:cNvSpPr/>
          <p:nvPr/>
        </p:nvSpPr>
        <p:spPr>
          <a:xfrm>
            <a:off x="6986588" y="2640013"/>
            <a:ext cx="1096962" cy="7794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NWSSP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8763" y="4694238"/>
            <a:ext cx="1976437" cy="7921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Wales School for Social Care Research</a:t>
            </a:r>
          </a:p>
        </p:txBody>
      </p:sp>
    </p:spTree>
    <p:extLst>
      <p:ext uri="{BB962C8B-B14F-4D97-AF65-F5344CB8AC3E}">
        <p14:creationId xmlns:p14="http://schemas.microsoft.com/office/powerpoint/2010/main" val="635405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3838" y="1585732"/>
            <a:ext cx="8686800" cy="466584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Research, Innovation &amp; Improvement Co-ordination Hubs: </a:t>
            </a:r>
            <a:r>
              <a:rPr lang="en-GB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Role</a:t>
            </a:r>
            <a:endParaRPr lang="en-GB" altLang="en-US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838" y="2078772"/>
            <a:ext cx="844559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2000" dirty="0" smtClean="0">
                <a:solidFill>
                  <a:srgbClr val="C00000"/>
                </a:solidFill>
              </a:rPr>
              <a:t>The Hubs </a:t>
            </a:r>
            <a:r>
              <a:rPr lang="en-GB" altLang="en-US" sz="2000" dirty="0" smtClean="0"/>
              <a:t>cannot achieve alone but they can: </a:t>
            </a:r>
          </a:p>
          <a:p>
            <a:endParaRPr lang="en-GB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Provide a </a:t>
            </a:r>
            <a:r>
              <a:rPr lang="en-GB" sz="2000" b="1" dirty="0"/>
              <a:t>comprehensive and current overview</a:t>
            </a:r>
            <a:r>
              <a:rPr lang="en-GB" sz="2000" dirty="0"/>
              <a:t> of all research, innovation and improvement activity across the RPB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develop </a:t>
            </a:r>
            <a:r>
              <a:rPr lang="en-GB" sz="2000" dirty="0"/>
              <a:t>a </a:t>
            </a:r>
            <a:r>
              <a:rPr lang="en-GB" sz="2000" b="1" dirty="0"/>
              <a:t>coherent strategic analysis </a:t>
            </a:r>
            <a:r>
              <a:rPr lang="en-GB" sz="2000" dirty="0"/>
              <a:t>of this activity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ensure </a:t>
            </a:r>
            <a:r>
              <a:rPr lang="en-GB" sz="2000" dirty="0"/>
              <a:t>that </a:t>
            </a:r>
            <a:r>
              <a:rPr lang="en-GB" sz="2000" b="1" dirty="0"/>
              <a:t>leaders, partners and stakeholders are informed and engaged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work </a:t>
            </a:r>
            <a:r>
              <a:rPr lang="en-GB" sz="2000" b="1" dirty="0"/>
              <a:t>with other regional hubs as a national network</a:t>
            </a:r>
            <a:r>
              <a:rPr lang="en-GB" sz="2000" dirty="0"/>
              <a:t>, with an emphasis on driving the adoption and spread of activity  </a:t>
            </a:r>
            <a:br>
              <a:rPr lang="en-GB" sz="2000" dirty="0"/>
            </a:br>
            <a:endParaRPr lang="en-GB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work </a:t>
            </a:r>
            <a:r>
              <a:rPr lang="en-GB" sz="2000" b="1" dirty="0"/>
              <a:t>with national bodies </a:t>
            </a:r>
            <a:r>
              <a:rPr lang="en-GB" sz="2000" dirty="0"/>
              <a:t>such as the Life Sciences Hub, Health Technology </a:t>
            </a:r>
            <a:r>
              <a:rPr lang="en-GB" sz="2000" dirty="0" smtClean="0"/>
              <a:t>Wales and 100 Lives Improvement</a:t>
            </a:r>
            <a:endParaRPr lang="en-GB" altLang="en-US" sz="2000" dirty="0"/>
          </a:p>
          <a:p>
            <a:endParaRPr lang="en-GB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5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3838" y="1585732"/>
            <a:ext cx="8686800" cy="466584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Research, Innovation &amp; Improvement </a:t>
            </a:r>
            <a:endParaRPr lang="en-GB" alt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GB" alt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Co-ordination Hubs Roll Out </a:t>
            </a:r>
            <a:endParaRPr lang="en-GB" alt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634" y="2441810"/>
            <a:ext cx="834893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u="sng" dirty="0" smtClean="0">
                <a:solidFill>
                  <a:srgbClr val="C00000"/>
                </a:solidFill>
              </a:rPr>
              <a:t>Key Headlines: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WG Transformation Programme Fund to provide support of up to £250,000 p.a. for next 2 financial years to each RPB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To cover staff costs, engagement activity and data collection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Will be issuing grant offer with guidance by end March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Completed proposals will need to be endorsed by the RPB and supported by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302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470919"/>
            <a:ext cx="3598862" cy="42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25913" y="2470919"/>
            <a:ext cx="4784725" cy="422674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Images and text like this if they are not full page. </a:t>
            </a:r>
          </a:p>
          <a:p>
            <a:pPr marL="0" indent="0">
              <a:buFont typeface="Arial" charset="0"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Please avoid too many transition styles and swooping in of slides. Choose one type per presentation transition style so people know where they next slide is coming from.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1171" y="1516812"/>
            <a:ext cx="6655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C0000"/>
                </a:solidFill>
                <a:latin typeface="Ubuntu"/>
              </a:rPr>
              <a:t>Stronger Together: A Revolution in Health &amp; Social Care </a:t>
            </a:r>
            <a:endParaRPr lang="en-GB" sz="2800" b="1" dirty="0">
              <a:solidFill>
                <a:srgbClr val="CC0000"/>
              </a:solidFill>
              <a:latin typeface="Ubuntu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2470919"/>
            <a:ext cx="4974219" cy="4226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3838" y="1776413"/>
            <a:ext cx="8686800" cy="44751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en-US" sz="4000" dirty="0" smtClean="0">
              <a:solidFill>
                <a:srgbClr val="CC0000"/>
              </a:solidFill>
              <a:latin typeface="Ubuntu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4800" dirty="0" smtClean="0">
              <a:solidFill>
                <a:srgbClr val="CC0000"/>
              </a:solidFill>
              <a:latin typeface="Ubuntu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>
                <a:solidFill>
                  <a:srgbClr val="CC0000"/>
                </a:solidFill>
                <a:latin typeface="Ubuntu"/>
                <a:cs typeface="Arial" charset="0"/>
              </a:rPr>
              <a:t>Questions?  </a:t>
            </a:r>
          </a:p>
          <a:p>
            <a:pPr marL="0" indent="0" algn="ctr">
              <a:buFont typeface="Arial" charset="0"/>
              <a:buNone/>
            </a:pPr>
            <a:endParaRPr lang="en-GB" altLang="en-US" sz="4000" dirty="0">
              <a:solidFill>
                <a:srgbClr val="CC0000"/>
              </a:solidFill>
              <a:latin typeface="Ubuntu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GB" altLang="en-US" sz="4000" dirty="0" smtClean="0">
              <a:solidFill>
                <a:srgbClr val="CC0000"/>
              </a:solidFill>
              <a:latin typeface="Ubuntu"/>
              <a:cs typeface="Arial" charset="0"/>
            </a:endParaRPr>
          </a:p>
          <a:p>
            <a:pPr marL="0" indent="0" algn="ctr">
              <a:buNone/>
            </a:pPr>
            <a:r>
              <a:rPr lang="en-GB" altLang="en-US" sz="4000" dirty="0" smtClean="0">
                <a:solidFill>
                  <a:srgbClr val="CC0000"/>
                </a:solidFill>
                <a:latin typeface="Ubuntu"/>
                <a:cs typeface="Arial" charset="0"/>
              </a:rPr>
              <a:t> A </a:t>
            </a:r>
            <a:r>
              <a:rPr lang="en-GB" altLang="en-US" sz="4000" dirty="0" err="1" smtClean="0">
                <a:solidFill>
                  <a:srgbClr val="CC0000"/>
                </a:solidFill>
                <a:latin typeface="Ubuntu"/>
                <a:cs typeface="Arial" charset="0"/>
              </a:rPr>
              <a:t>diolch</a:t>
            </a:r>
            <a:r>
              <a:rPr lang="en-GB" altLang="en-US" sz="4000" dirty="0" smtClean="0">
                <a:solidFill>
                  <a:srgbClr val="CC0000"/>
                </a:solidFill>
                <a:latin typeface="Ubuntu"/>
                <a:cs typeface="Arial" charset="0"/>
              </a:rPr>
              <a:t> </a:t>
            </a:r>
            <a:r>
              <a:rPr lang="en-GB" altLang="en-US" sz="4000" dirty="0" err="1" smtClean="0">
                <a:solidFill>
                  <a:srgbClr val="CC0000"/>
                </a:solidFill>
                <a:latin typeface="Ubuntu"/>
                <a:cs typeface="Arial" charset="0"/>
              </a:rPr>
              <a:t>i</a:t>
            </a:r>
            <a:r>
              <a:rPr lang="en-GB" altLang="en-US" sz="4000" dirty="0" smtClean="0">
                <a:solidFill>
                  <a:srgbClr val="CC0000"/>
                </a:solidFill>
                <a:latin typeface="Ubuntu"/>
                <a:cs typeface="Arial" charset="0"/>
              </a:rPr>
              <a:t> chi. And Thank You.</a:t>
            </a:r>
          </a:p>
        </p:txBody>
      </p:sp>
    </p:spTree>
    <p:extLst>
      <p:ext uri="{BB962C8B-B14F-4D97-AF65-F5344CB8AC3E}">
        <p14:creationId xmlns:p14="http://schemas.microsoft.com/office/powerpoint/2010/main" val="406964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est\AppData\Local\Microsoft\Windows\Temporary Internet Files\Content.Outlook\XQSR1ST9\Parliamentary-Review-Web-Image-English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r="5869" b="6947"/>
          <a:stretch>
            <a:fillRect/>
          </a:stretch>
        </p:blipFill>
        <p:spPr bwMode="auto">
          <a:xfrm>
            <a:off x="334427" y="3483980"/>
            <a:ext cx="3470658" cy="29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7" y="1551911"/>
            <a:ext cx="86622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 smtClean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A Driver </a:t>
            </a:r>
            <a:r>
              <a:rPr lang="en-GB" sz="2400" b="1" u="sng" dirty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for </a:t>
            </a:r>
            <a:r>
              <a:rPr lang="en-GB" sz="2400" b="1" u="sng" dirty="0" smtClean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Change  </a:t>
            </a:r>
          </a:p>
          <a:p>
            <a:pPr algn="ctr">
              <a:defRPr/>
            </a:pPr>
            <a:r>
              <a:rPr lang="en-GB" sz="2400" b="1" u="sng" dirty="0" smtClean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The </a:t>
            </a:r>
            <a:r>
              <a:rPr lang="en-GB" sz="2400" b="1" u="sng" dirty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Parliamentary </a:t>
            </a:r>
            <a:r>
              <a:rPr lang="en-GB" sz="2400" b="1" u="sng" dirty="0" smtClean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Review: Stronger </a:t>
            </a:r>
            <a:r>
              <a:rPr lang="en-GB" sz="2400" b="1" u="sng" dirty="0">
                <a:solidFill>
                  <a:srgbClr val="CC0000"/>
                </a:solidFill>
                <a:latin typeface="Ubuntu"/>
                <a:cs typeface="Arial" panose="020B0604020202020204" pitchFamily="34" charset="0"/>
              </a:rPr>
              <a:t>Together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Recognised that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 &amp; social care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Wales is unsustainable &amp; advocated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radical, transformational change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including:</a:t>
            </a:r>
          </a:p>
          <a:p>
            <a:pPr>
              <a:defRPr/>
            </a:pPr>
            <a:r>
              <a:rPr lang="en-GB" dirty="0" smtClean="0"/>
              <a:t>				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Bold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models of seamless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developed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nationally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co-produced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&amp; implemented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regionally and locally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  <a:p>
            <a:pPr marL="4000500" lvl="8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Adoption of the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Quadruple Aim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 &amp; Social Care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including for R&amp;D, innovation &amp; (improvement) planning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000500" lvl="8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Rationalisation &amp; alignment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(improvement)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services across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Care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Wales</a:t>
            </a:r>
          </a:p>
        </p:txBody>
      </p:sp>
    </p:spTree>
    <p:extLst>
      <p:ext uri="{BB962C8B-B14F-4D97-AF65-F5344CB8AC3E}">
        <p14:creationId xmlns:p14="http://schemas.microsoft.com/office/powerpoint/2010/main" val="12043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333134" y="2046936"/>
            <a:ext cx="5712543" cy="50537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>WG response to the </a:t>
            </a: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PR 2018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>term future vision of a whole-system approach to health and </a:t>
            </a:r>
            <a:r>
              <a:rPr lang="en-GB" sz="2150" b="1" dirty="0">
                <a:latin typeface="Arial" panose="020B0604020202020204" pitchFamily="34" charset="0"/>
                <a:cs typeface="Arial" panose="020B0604020202020204" pitchFamily="34" charset="0"/>
              </a:rPr>
              <a:t>social care.</a:t>
            </a:r>
            <a:br>
              <a:rPr lang="en-GB" sz="21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Quadruple Aim supported by 10 practical ‘Design Principles’ is guiding our transformation agenda.</a:t>
            </a: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actions </a:t>
            </a: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approach with service </a:t>
            </a: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 - to </a:t>
            </a:r>
            <a:r>
              <a:rPr lang="en-GB" sz="2150" dirty="0">
                <a:latin typeface="Arial" panose="020B0604020202020204" pitchFamily="34" charset="0"/>
                <a:cs typeface="Arial" panose="020B0604020202020204" pitchFamily="34" charset="0"/>
              </a:rPr>
              <a:t>achieve the vision.</a:t>
            </a:r>
          </a:p>
          <a:p>
            <a:pPr>
              <a:defRPr/>
            </a:pPr>
            <a:r>
              <a:rPr lang="en-GB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unprecedented level of stakeholder input must not be lost</a:t>
            </a:r>
            <a:endParaRPr lang="en-GB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" y="1923487"/>
            <a:ext cx="2900516" cy="45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8171"/>
            <a:ext cx="7718516" cy="485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87548"/>
            <a:ext cx="905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Ubuntu"/>
              </a:rPr>
              <a:t>the </a:t>
            </a:r>
            <a:r>
              <a:rPr lang="en-GB" sz="2800" b="1" dirty="0">
                <a:solidFill>
                  <a:srgbClr val="C00000"/>
                </a:solidFill>
                <a:latin typeface="Ubuntu"/>
              </a:rPr>
              <a:t>imagining </a:t>
            </a:r>
            <a:r>
              <a:rPr lang="en-GB" sz="2800" b="1" dirty="0" smtClean="0">
                <a:solidFill>
                  <a:srgbClr val="C00000"/>
                </a:solidFill>
                <a:latin typeface="Ubuntu"/>
              </a:rPr>
              <a:t> - what are we trying to bring together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9" y="2366921"/>
            <a:ext cx="2520642" cy="394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345999" y="2366921"/>
            <a:ext cx="5712543" cy="47422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anose="020B0604020202020204" pitchFamily="34" charset="0"/>
              </a:rPr>
              <a:t>Health </a:t>
            </a:r>
            <a:r>
              <a:rPr lang="en-GB" sz="2000" b="1" dirty="0" smtClean="0">
                <a:cs typeface="Arial" panose="020B0604020202020204" pitchFamily="34" charset="0"/>
              </a:rPr>
              <a:t>and</a:t>
            </a:r>
            <a:r>
              <a:rPr lang="en-GB" sz="2000" dirty="0" smtClean="0"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cs typeface="Arial" panose="020B0604020202020204" pitchFamily="34" charset="0"/>
              </a:rPr>
              <a:t>social </a:t>
            </a:r>
            <a:r>
              <a:rPr lang="en-GB" sz="2000" b="1" dirty="0" smtClean="0">
                <a:cs typeface="Arial" panose="020B0604020202020204" pitchFamily="34" charset="0"/>
              </a:rPr>
              <a:t>care </a:t>
            </a:r>
            <a:endParaRPr lang="en-GB" sz="2000" b="1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0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anose="020B0604020202020204" pitchFamily="34" charset="0"/>
              </a:rPr>
              <a:t>New models of </a:t>
            </a:r>
            <a:r>
              <a:rPr lang="en-GB" sz="2000" b="1" dirty="0" smtClean="0">
                <a:cs typeface="Arial" panose="020B0604020202020204" pitchFamily="34" charset="0"/>
              </a:rPr>
              <a:t>seamless</a:t>
            </a:r>
            <a:r>
              <a:rPr lang="en-GB" sz="2000" dirty="0" smtClean="0">
                <a:cs typeface="Arial" panose="020B0604020202020204" pitchFamily="34" charset="0"/>
              </a:rPr>
              <a:t> local health and social care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anose="020B0604020202020204" pitchFamily="34" charset="0"/>
              </a:rPr>
              <a:t>To be driven by regional </a:t>
            </a:r>
            <a:r>
              <a:rPr lang="en-GB" sz="2000" b="1" dirty="0" smtClean="0">
                <a:cs typeface="Arial" panose="020B0604020202020204" pitchFamily="34" charset="0"/>
              </a:rPr>
              <a:t>partnership</a:t>
            </a:r>
            <a:r>
              <a:rPr lang="en-GB" sz="2000" dirty="0" smtClean="0">
                <a:cs typeface="Arial" panose="020B0604020202020204" pitchFamily="34" charset="0"/>
              </a:rPr>
              <a:t> boards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0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anose="020B0604020202020204" pitchFamily="34" charset="0"/>
              </a:rPr>
              <a:t>Better </a:t>
            </a:r>
            <a:r>
              <a:rPr lang="en-GB" sz="2000" b="1" dirty="0" smtClean="0">
                <a:cs typeface="Arial" panose="020B0604020202020204" pitchFamily="34" charset="0"/>
              </a:rPr>
              <a:t>co-ordination of research innovation and improvement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Arial" panose="020B0604020202020204" pitchFamily="34" charset="0"/>
              </a:rPr>
              <a:t>In pursuit of </a:t>
            </a:r>
            <a:r>
              <a:rPr lang="en-GB" sz="2000" b="1" dirty="0" smtClean="0">
                <a:cs typeface="Arial" panose="020B0604020202020204" pitchFamily="34" charset="0"/>
              </a:rPr>
              <a:t>quality and value</a:t>
            </a:r>
            <a:endParaRPr lang="en-GB" sz="2000" b="1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sz="10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cs typeface="Arial" panose="020B0604020202020204" pitchFamily="34" charset="0"/>
              </a:rPr>
              <a:t>Link local innovation to national leadership and direction</a:t>
            </a:r>
            <a:endParaRPr lang="en-GB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1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642" y="2249182"/>
            <a:ext cx="88893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Ubuntu"/>
              </a:rPr>
              <a:t>Transformation</a:t>
            </a:r>
            <a:r>
              <a:rPr lang="en-GB" sz="2400" b="1" dirty="0" smtClean="0">
                <a:latin typeface="Ubuntu"/>
              </a:rPr>
              <a:t> – </a:t>
            </a:r>
            <a:r>
              <a:rPr lang="en-GB" sz="2400" dirty="0" smtClean="0">
                <a:latin typeface="Ubuntu"/>
              </a:rPr>
              <a:t>a world leading integrated, high quality health and social care system, recognised alongside established systems such as </a:t>
            </a:r>
            <a:r>
              <a:rPr lang="en-GB" sz="2400" dirty="0" smtClean="0">
                <a:latin typeface="Ubuntu"/>
              </a:rPr>
              <a:t>the Canterbury </a:t>
            </a:r>
            <a:r>
              <a:rPr lang="en-GB" sz="2400" dirty="0" smtClean="0">
                <a:latin typeface="Ubuntu"/>
              </a:rPr>
              <a:t>health system model. </a:t>
            </a:r>
          </a:p>
          <a:p>
            <a:endParaRPr lang="en-GB" sz="2400" dirty="0" smtClean="0">
              <a:latin typeface="Ubuntu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Ubuntu"/>
              </a:rPr>
              <a:t>One System Approach </a:t>
            </a:r>
            <a:r>
              <a:rPr lang="en-GB" sz="2400" dirty="0" smtClean="0">
                <a:latin typeface="Ubuntu"/>
              </a:rPr>
              <a:t>- </a:t>
            </a:r>
            <a:r>
              <a:rPr lang="en-GB" sz="2400" dirty="0">
                <a:latin typeface="Ubuntu"/>
              </a:rPr>
              <a:t>e</a:t>
            </a:r>
            <a:r>
              <a:rPr lang="en-GB" sz="2400" dirty="0" smtClean="0">
                <a:latin typeface="Ubuntu"/>
              </a:rPr>
              <a:t>xperts propose that an integrated, high performing system must have a total, single approach i.e. a common purpose.</a:t>
            </a:r>
          </a:p>
          <a:p>
            <a:endParaRPr lang="en-GB" sz="2400" dirty="0" smtClean="0">
              <a:latin typeface="Ubuntu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Ubuntu"/>
              </a:rPr>
              <a:t>Spread and Scale </a:t>
            </a:r>
            <a:r>
              <a:rPr lang="en-GB" sz="2400" b="1" dirty="0" smtClean="0">
                <a:latin typeface="Ubuntu"/>
              </a:rPr>
              <a:t>– </a:t>
            </a:r>
            <a:r>
              <a:rPr lang="en-GB" sz="2400" dirty="0" smtClean="0">
                <a:latin typeface="Ubuntu"/>
              </a:rPr>
              <a:t>enable transformation by spreading new ideas and effective practices at pace and scale locally, regionally &amp; nationally. </a:t>
            </a:r>
          </a:p>
          <a:p>
            <a:endParaRPr lang="en-GB" sz="2400" b="1" dirty="0">
              <a:solidFill>
                <a:srgbClr val="5B739C"/>
              </a:solidFill>
              <a:latin typeface="Ubuntu"/>
            </a:endParaRPr>
          </a:p>
          <a:p>
            <a:endParaRPr lang="en-GB" dirty="0">
              <a:latin typeface="Ubuntu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646" y="1687548"/>
            <a:ext cx="7223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Ubuntu"/>
              </a:rPr>
              <a:t>the imagining -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4371" y="1696612"/>
            <a:ext cx="5909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C00000"/>
                </a:solidFill>
                <a:latin typeface="Ubuntu"/>
              </a:rPr>
              <a:t> where </a:t>
            </a:r>
            <a:r>
              <a:rPr lang="en-GB" sz="2800" b="1" dirty="0">
                <a:solidFill>
                  <a:srgbClr val="C00000"/>
                </a:solidFill>
                <a:latin typeface="Ubuntu"/>
              </a:rPr>
              <a:t>do we need to be 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5342" y="1410790"/>
            <a:ext cx="8874485" cy="4840786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b="1" dirty="0">
                <a:solidFill>
                  <a:srgbClr val="CC0000"/>
                </a:solidFill>
                <a:latin typeface="Ubuntu"/>
                <a:cs typeface="Arial" charset="0"/>
              </a:rPr>
              <a:t>the imagining </a:t>
            </a:r>
            <a:r>
              <a:rPr lang="en-GB" altLang="en-US" sz="4400" b="1" dirty="0">
                <a:solidFill>
                  <a:srgbClr val="CC0000"/>
                </a:solidFill>
                <a:latin typeface="Ubuntu"/>
                <a:cs typeface="Arial" charset="0"/>
              </a:rPr>
              <a:t> </a:t>
            </a:r>
            <a:r>
              <a:rPr lang="en-GB" altLang="en-US" sz="3200" b="1" dirty="0" smtClean="0">
                <a:solidFill>
                  <a:srgbClr val="CC0000"/>
                </a:solidFill>
                <a:latin typeface="Ubuntu"/>
                <a:cs typeface="Arial" charset="0"/>
              </a:rPr>
              <a:t>-</a:t>
            </a:r>
            <a:r>
              <a:rPr lang="en-GB" altLang="en-US" sz="4400" b="1" dirty="0" smtClean="0">
                <a:solidFill>
                  <a:srgbClr val="CC0000"/>
                </a:solidFill>
                <a:latin typeface="Ubuntu"/>
                <a:cs typeface="Arial" charset="0"/>
              </a:rPr>
              <a:t>  </a:t>
            </a:r>
            <a:r>
              <a:rPr lang="en-GB" altLang="en-US" b="1" dirty="0">
                <a:solidFill>
                  <a:srgbClr val="CC0000"/>
                </a:solidFill>
                <a:latin typeface="Ubuntu"/>
                <a:cs typeface="Arial" charset="0"/>
              </a:rPr>
              <a:t>w</a:t>
            </a:r>
            <a:r>
              <a:rPr lang="en-GB" altLang="en-US" b="1" dirty="0" smtClean="0">
                <a:solidFill>
                  <a:srgbClr val="CC0000"/>
                </a:solidFill>
                <a:latin typeface="Ubuntu"/>
                <a:cs typeface="Arial" charset="0"/>
              </a:rPr>
              <a:t>hat will it look like </a:t>
            </a:r>
          </a:p>
          <a:p>
            <a:pPr marL="0" indent="0" algn="ctr">
              <a:buNone/>
            </a:pPr>
            <a:endParaRPr lang="en-GB" altLang="en-US" sz="1600" b="1" dirty="0" smtClean="0">
              <a:solidFill>
                <a:srgbClr val="CC0000"/>
              </a:solidFill>
              <a:latin typeface="Ubuntu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GB" altLang="en-US" sz="2000" b="1" dirty="0" smtClean="0">
                <a:solidFill>
                  <a:srgbClr val="CC0000"/>
                </a:solidFill>
                <a:latin typeface="Ubuntu"/>
                <a:cs typeface="Arial" charset="0"/>
              </a:rPr>
              <a:t>                Research..…                 Innovation..…                Improvement…..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23835" y="2360482"/>
            <a:ext cx="111883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2968966" y="2360482"/>
            <a:ext cx="110725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5731273" y="2360482"/>
            <a:ext cx="110725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-909235" y="4091649"/>
            <a:ext cx="3149560" cy="1169043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Manual Operation 7"/>
          <p:cNvSpPr/>
          <p:nvPr/>
        </p:nvSpPr>
        <p:spPr>
          <a:xfrm rot="16200000">
            <a:off x="381345" y="4063337"/>
            <a:ext cx="3149558" cy="1226912"/>
          </a:xfrm>
          <a:prstGeom prst="flowChartManualOpe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social care research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Manual Operation 8"/>
          <p:cNvSpPr/>
          <p:nvPr/>
        </p:nvSpPr>
        <p:spPr>
          <a:xfrm rot="16200000">
            <a:off x="1603095" y="4080075"/>
            <a:ext cx="3333509" cy="1192194"/>
          </a:xfrm>
          <a:prstGeom prst="flowChartManualOpe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New technology and service development &amp; adoption ___________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Innovative partnerships  (public, private, academia &amp;    3</a:t>
            </a:r>
            <a:r>
              <a:rPr lang="en-GB" sz="1400" b="1" baseline="30000" dirty="0" smtClean="0">
                <a:solidFill>
                  <a:schemeClr val="tx1"/>
                </a:solidFill>
              </a:rPr>
              <a:t>rd</a:t>
            </a:r>
            <a:r>
              <a:rPr lang="en-GB" sz="1400" b="1" dirty="0" smtClean="0">
                <a:solidFill>
                  <a:schemeClr val="tx1"/>
                </a:solidFill>
              </a:rPr>
              <a:t> sector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Flowchart: Manual Operation 9"/>
          <p:cNvSpPr/>
          <p:nvPr/>
        </p:nvSpPr>
        <p:spPr>
          <a:xfrm rot="16200000">
            <a:off x="2887176" y="4130434"/>
            <a:ext cx="3472404" cy="1230370"/>
          </a:xfrm>
          <a:prstGeom prst="flowChartManualOperation">
            <a:avLst/>
          </a:prstGeom>
          <a:solidFill>
            <a:srgbClr val="3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Systematically generating ideas, identifying shared opportunities </a:t>
            </a:r>
            <a:r>
              <a:rPr lang="en-GB" sz="1400" b="1" u="sng" dirty="0" smtClean="0">
                <a:solidFill>
                  <a:schemeClr val="tx1"/>
                </a:solidFill>
              </a:rPr>
              <a:t>and securing IP 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Exploiting new health &amp; social care revenue streams 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Flowchart: Manual Operation 10"/>
          <p:cNvSpPr/>
          <p:nvPr/>
        </p:nvSpPr>
        <p:spPr>
          <a:xfrm rot="16200000">
            <a:off x="4119274" y="4125026"/>
            <a:ext cx="3717731" cy="1157908"/>
          </a:xfrm>
          <a:prstGeom prst="flowChartManualOpe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Fully integrated, disruptive ‘one system’ approach leading to new models of care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Flowchart: Manual Operation 11"/>
          <p:cNvSpPr/>
          <p:nvPr/>
        </p:nvSpPr>
        <p:spPr>
          <a:xfrm rot="16200000">
            <a:off x="5313588" y="4198550"/>
            <a:ext cx="3833479" cy="1126605"/>
          </a:xfrm>
          <a:prstGeom prst="flowChartManualOperat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Whole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System  Improvement___________</a:t>
            </a:r>
          </a:p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Whole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System  Redesign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___________</a:t>
            </a:r>
          </a:p>
          <a:p>
            <a:pPr algn="ctr"/>
            <a:endParaRPr lang="en-GB" sz="1400" u="sng" dirty="0">
              <a:solidFill>
                <a:schemeClr val="bg1"/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System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led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change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Flowchart: Manual Operation 12"/>
          <p:cNvSpPr/>
          <p:nvPr/>
        </p:nvSpPr>
        <p:spPr>
          <a:xfrm rot="16200000">
            <a:off x="6608018" y="4131034"/>
            <a:ext cx="3717732" cy="1145891"/>
          </a:xfrm>
          <a:prstGeom prst="flowChartManualOperation">
            <a:avLst/>
          </a:prstGeom>
          <a:solidFill>
            <a:srgbClr val="F61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Whole system shift towards population health and integrated care 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8" y="1528916"/>
            <a:ext cx="905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C0000"/>
                </a:solidFill>
                <a:latin typeface="Ubuntu"/>
              </a:rPr>
              <a:t>Local Innovation leading to National Model</a:t>
            </a:r>
            <a:endParaRPr lang="en-GB" sz="2800" b="1" dirty="0">
              <a:solidFill>
                <a:srgbClr val="CC0000"/>
              </a:solidFill>
              <a:latin typeface="Ubuntu"/>
            </a:endParaRPr>
          </a:p>
        </p:txBody>
      </p:sp>
      <p:pic>
        <p:nvPicPr>
          <p:cNvPr id="4" name="Picture 2" descr="C:\Users\jamest\AppData\Local\Microsoft\Windows\Temporary Internet Files\Content.Outlook\6HF7CMEZ\34928_PyramidDiagram_english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/>
          <a:stretch>
            <a:fillRect/>
          </a:stretch>
        </p:blipFill>
        <p:spPr bwMode="auto">
          <a:xfrm>
            <a:off x="1303767" y="2095500"/>
            <a:ext cx="6801579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87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3838" y="1585732"/>
            <a:ext cx="8686800" cy="466584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Research, Innovation &amp; Improvement </a:t>
            </a:r>
            <a:r>
              <a:rPr lang="en-GB" altLang="en-US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Co-ordination</a:t>
            </a:r>
            <a:r>
              <a:rPr lang="en-GB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Hubs (RIICH): 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Scope and Purpose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839" y="2418406"/>
            <a:ext cx="8445599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/>
              <a:t>To act as agents for change through better co-ordination </a:t>
            </a:r>
            <a:r>
              <a:rPr lang="en-GB" altLang="en-US" dirty="0" smtClean="0"/>
              <a:t>and alignment of </a:t>
            </a:r>
            <a:r>
              <a:rPr lang="en-GB" altLang="en-US" dirty="0"/>
              <a:t>a cluttered landscape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To be the flagship for integration, new way of working and </a:t>
            </a:r>
            <a:r>
              <a:rPr lang="en-GB" altLang="en-US" dirty="0"/>
              <a:t>consistent </a:t>
            </a:r>
            <a:r>
              <a:rPr lang="en-GB" altLang="en-US" dirty="0" smtClean="0"/>
              <a:t>quality led approach </a:t>
            </a:r>
            <a:r>
              <a:rPr lang="en-GB" altLang="en-US" dirty="0"/>
              <a:t>to R,I &amp;I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/>
              <a:t>Not to undermine but to strengthen existing </a:t>
            </a:r>
            <a:r>
              <a:rPr lang="en-GB" altLang="en-US" dirty="0" smtClean="0"/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Deliver better quality and higher value together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The challenge is considerable…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5536314"/>
      </p:ext>
    </p:extLst>
  </p:cSld>
  <p:clrMapOvr>
    <a:masterClrMapping/>
  </p:clrMapOvr>
</p:sld>
</file>

<file path=ppt/theme/theme1.xml><?xml version="1.0" encoding="utf-8"?>
<a:theme xmlns:a="http://schemas.openxmlformats.org/drawingml/2006/main" name="A healthier wales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7140 healthier wales powerpoing template" id="{DBAE97F6-78B4-1D41-8EA9-AAA433E42A7F}" vid="{8B262C34-D487-2340-91C9-4CF98BF6E0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 healthier wales powerpoint template</Template>
  <TotalTime>440</TotalTime>
  <Words>721</Words>
  <Application>Microsoft Office PowerPoint</Application>
  <PresentationFormat>Overhead</PresentationFormat>
  <Paragraphs>167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 healthier wales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Fellows, Carl (Admin)</dc:creator>
  <cp:lastModifiedBy>Fellows, Carl (Admin)</cp:lastModifiedBy>
  <cp:revision>133</cp:revision>
  <dcterms:created xsi:type="dcterms:W3CDTF">2019-03-05T13:58:48Z</dcterms:created>
  <dcterms:modified xsi:type="dcterms:W3CDTF">2019-03-19T14:36:30Z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A25283098</vt:lpwstr>
  </property>
  <property fmtid="{D5CDD505-2E9C-101B-9397-08002B2CF9AE}" pid="3" name="Objective-Title">
    <vt:lpwstr>A healthier wales powerpoint template</vt:lpwstr>
  </property>
  <property fmtid="{D5CDD505-2E9C-101B-9397-08002B2CF9AE}" pid="4" name="Objective-Comment">
    <vt:lpwstr/>
  </property>
  <property fmtid="{D5CDD505-2E9C-101B-9397-08002B2CF9AE}" pid="5" name="Objective-CreationStamp">
    <vt:filetime>2019-02-18T13:17:12Z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2019-02-26T10:52:42Z</vt:filetime>
  </property>
  <property fmtid="{D5CDD505-2E9C-101B-9397-08002B2CF9AE}" pid="9" name="Objective-ModificationStamp">
    <vt:filetime>2019-02-26T10:52:42Z</vt:filetime>
  </property>
  <property fmtid="{D5CDD505-2E9C-101B-9397-08002B2CF9AE}" pid="10" name="Objective-Owner">
    <vt:lpwstr>Bradshaw, Holly (HSS - Technology &amp; Transformation)</vt:lpwstr>
  </property>
  <property fmtid="{D5CDD505-2E9C-101B-9397-08002B2CF9AE}" pid="11" name="Objective-Path">
    <vt:lpwstr>Objective Global Folder:Business File Plan:Health &amp; Social Services (HSS):Health &amp; Social Services (HSS) - Technology &amp; Transformation:1 - Save:6. Transformation Programme:HSS - Transformation Programme - - Workstreams - Engagement - 2018-2023:AHW / TF - </vt:lpwstr>
  </property>
  <property fmtid="{D5CDD505-2E9C-101B-9397-08002B2CF9AE}" pid="12" name="Objective-Parent">
    <vt:lpwstr>AHW / TF - Branding templates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r8>2</vt:r8>
  </property>
  <property fmtid="{D5CDD505-2E9C-101B-9397-08002B2CF9AE}" pid="16" name="Objective-VersionComment">
    <vt:lpwstr/>
  </property>
  <property fmtid="{D5CDD505-2E9C-101B-9397-08002B2CF9AE}" pid="17" name="Objective-FileNumber">
    <vt:lpwstr/>
  </property>
  <property fmtid="{D5CDD505-2E9C-101B-9397-08002B2CF9AE}" pid="18" name="Objective-Classification">
    <vt:lpwstr>[Inherited - Official]</vt:lpwstr>
  </property>
  <property fmtid="{D5CDD505-2E9C-101B-9397-08002B2CF9AE}" pid="19" name="Objective-Caveats">
    <vt:lpwstr/>
  </property>
  <property fmtid="{D5CDD505-2E9C-101B-9397-08002B2CF9AE}" pid="20" name="Objective-Language [system]">
    <vt:lpwstr>English (eng)</vt:lpwstr>
  </property>
  <property fmtid="{D5CDD505-2E9C-101B-9397-08002B2CF9AE}" pid="21" name="Objective-Date Acquired [system]">
    <vt:filetime>2019-02-18T00:00:00Z</vt:filetime>
  </property>
  <property fmtid="{D5CDD505-2E9C-101B-9397-08002B2CF9AE}" pid="22" name="Objective-What to Keep [system]">
    <vt:lpwstr>No</vt:lpwstr>
  </property>
  <property fmtid="{D5CDD505-2E9C-101B-9397-08002B2CF9AE}" pid="23" name="Objective-Official Translation [system]">
    <vt:lpwstr/>
  </property>
  <property fmtid="{D5CDD505-2E9C-101B-9397-08002B2CF9AE}" pid="24" name="Objective-Connect Creator [system]">
    <vt:lpwstr/>
  </property>
</Properties>
</file>